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7" r:id="rId16"/>
    <p:sldId id="278" r:id="rId17"/>
    <p:sldId id="271" r:id="rId18"/>
    <p:sldId id="272" r:id="rId19"/>
    <p:sldId id="273" r:id="rId20"/>
    <p:sldId id="274" r:id="rId21"/>
    <p:sldId id="275" r:id="rId22"/>
    <p:sldId id="276" r:id="rId23"/>
  </p:sldIdLst>
  <p:sldSz cx="18288000" cy="10287000"/>
  <p:notesSz cx="6858000" cy="9144000"/>
  <p:embeddedFontLst>
    <p:embeddedFont>
      <p:font typeface="Raleway Bold" panose="020B0604020202020204" charset="-52"/>
      <p:regular r:id="rId24"/>
    </p:embeddedFont>
    <p:embeddedFont>
      <p:font typeface="Raleway" panose="020B0604020202020204" charset="-5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924516" y="-1845436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>
                  <a:alpha val="14902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14902"/>
                </a:srgbClr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1410795" y="2420230"/>
            <a:ext cx="13313260" cy="7561117"/>
            <a:chOff x="0" y="0"/>
            <a:chExt cx="17751014" cy="10081489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84318"/>
              <a:ext cx="17751014" cy="8625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770"/>
                </a:lnSpc>
              </a:pPr>
              <a:r>
                <a:rPr lang="en-US" sz="10642" spc="-638">
                  <a:solidFill>
                    <a:srgbClr val="1D617A"/>
                  </a:solidFill>
                  <a:latin typeface="Raleway Bold Italics"/>
                </a:rPr>
                <a:t>Планы мероприятий </a:t>
              </a:r>
            </a:p>
            <a:p>
              <a:pPr>
                <a:lnSpc>
                  <a:spcPts val="12770"/>
                </a:lnSpc>
              </a:pPr>
              <a:r>
                <a:rPr lang="en-US" sz="10642" spc="-638">
                  <a:solidFill>
                    <a:srgbClr val="1D617A"/>
                  </a:solidFill>
                  <a:latin typeface="Raleway Bold Italics"/>
                </a:rPr>
                <a:t>и стратегии развития волонтерства в регионе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8736200"/>
              <a:ext cx="17513155" cy="134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40"/>
                </a:lnSpc>
              </a:pPr>
              <a:r>
                <a:rPr lang="en-US" sz="3107">
                  <a:solidFill>
                    <a:srgbClr val="1D617A"/>
                  </a:solidFill>
                  <a:latin typeface="Raleway"/>
                </a:rPr>
                <a:t>Региональный ресурсный центр по поддержке добровольчества Смоленской области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704" y="445797"/>
            <a:ext cx="17886592" cy="9395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2532" y="225049"/>
            <a:ext cx="17442936" cy="9836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5341" y="293078"/>
            <a:ext cx="17797319" cy="9700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619" y="0"/>
            <a:ext cx="18260381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644827" y="-1436083"/>
            <a:ext cx="4215192" cy="4215192"/>
            <a:chOff x="0" y="0"/>
            <a:chExt cx="5620256" cy="5620256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-262175" y="1908310"/>
              <a:ext cx="6144605" cy="1803636"/>
              <a:chOff x="0" y="0"/>
              <a:chExt cx="1384518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8" y="279400"/>
                      <a:pt x="1359118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368260" y="1423043"/>
              <a:ext cx="3740576" cy="1803636"/>
              <a:chOff x="0" y="0"/>
              <a:chExt cx="842836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8174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17436" h="360680">
                    <a:moveTo>
                      <a:pt x="817436" y="180340"/>
                    </a:moveTo>
                    <a:cubicBezTo>
                      <a:pt x="817436" y="81280"/>
                      <a:pt x="737426" y="0"/>
                      <a:pt x="6370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37096" y="360680"/>
                    </a:lnTo>
                    <a:cubicBezTo>
                      <a:pt x="736156" y="360680"/>
                      <a:pt x="817436" y="279400"/>
                      <a:pt x="817436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-1557323" y="8179404"/>
            <a:ext cx="4215192" cy="4215192"/>
            <a:chOff x="0" y="0"/>
            <a:chExt cx="5620256" cy="5620256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-262175" y="1908310"/>
              <a:ext cx="6144605" cy="1803636"/>
              <a:chOff x="0" y="0"/>
              <a:chExt cx="1384518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8" y="279400"/>
                      <a:pt x="1359118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368260" y="1423043"/>
              <a:ext cx="3740576" cy="1803636"/>
              <a:chOff x="0" y="0"/>
              <a:chExt cx="842836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8174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17436" h="360680">
                    <a:moveTo>
                      <a:pt x="817436" y="180340"/>
                    </a:moveTo>
                    <a:cubicBezTo>
                      <a:pt x="817436" y="81280"/>
                      <a:pt x="737426" y="0"/>
                      <a:pt x="6370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37096" y="360680"/>
                    </a:lnTo>
                    <a:cubicBezTo>
                      <a:pt x="736156" y="360680"/>
                      <a:pt x="817436" y="279400"/>
                      <a:pt x="817436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0273" y="2479169"/>
            <a:ext cx="10879123" cy="33300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48774" y="6025409"/>
            <a:ext cx="13070358" cy="3950526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279526" y="628151"/>
            <a:ext cx="14287393" cy="2531137"/>
            <a:chOff x="0" y="0"/>
            <a:chExt cx="19049857" cy="3374849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9525"/>
              <a:ext cx="19049857" cy="2324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68"/>
                </a:lnSpc>
              </a:pPr>
              <a:r>
                <a:rPr lang="en-US" sz="5723" spc="-171">
                  <a:solidFill>
                    <a:srgbClr val="DBEFE1"/>
                  </a:solidFill>
                  <a:latin typeface="Raleway Bold"/>
                </a:rPr>
                <a:t>ЕИС DOBRO RU </a:t>
              </a:r>
            </a:p>
            <a:p>
              <a:pPr algn="ctr">
                <a:lnSpc>
                  <a:spcPts val="6868"/>
                </a:lnSpc>
              </a:pPr>
              <a:r>
                <a:rPr lang="en-US" sz="5723" spc="-171">
                  <a:solidFill>
                    <a:srgbClr val="DBEFE1"/>
                  </a:solidFill>
                  <a:latin typeface="Raleway Bold"/>
                </a:rPr>
                <a:t>ВЕРИФИКАЦИЯ ОРГАНИЗАЦИЙ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818827"/>
              <a:ext cx="19049857" cy="5560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5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644827" y="-1436083"/>
            <a:ext cx="4215192" cy="4215192"/>
            <a:chOff x="0" y="0"/>
            <a:chExt cx="5620256" cy="5620256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-262175" y="1908310"/>
              <a:ext cx="6144605" cy="1803636"/>
              <a:chOff x="0" y="0"/>
              <a:chExt cx="1384518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8" y="279400"/>
                      <a:pt x="1359118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368260" y="1423043"/>
              <a:ext cx="3740576" cy="1803636"/>
              <a:chOff x="0" y="0"/>
              <a:chExt cx="842836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8174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17436" h="360680">
                    <a:moveTo>
                      <a:pt x="817436" y="180340"/>
                    </a:moveTo>
                    <a:cubicBezTo>
                      <a:pt x="817436" y="81280"/>
                      <a:pt x="737426" y="0"/>
                      <a:pt x="6370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37096" y="360680"/>
                    </a:lnTo>
                    <a:cubicBezTo>
                      <a:pt x="736156" y="360680"/>
                      <a:pt x="817436" y="279400"/>
                      <a:pt x="817436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2279526" y="621007"/>
            <a:ext cx="14287393" cy="2538281"/>
            <a:chOff x="0" y="-9525"/>
            <a:chExt cx="19049857" cy="338437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9525"/>
              <a:ext cx="19049857" cy="2359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68"/>
                </a:lnSpc>
              </a:pPr>
              <a:r>
                <a:rPr lang="ru-RU" sz="5723" spc="-171" dirty="0" smtClean="0">
                  <a:solidFill>
                    <a:srgbClr val="DBEFE1"/>
                  </a:solidFill>
                  <a:latin typeface="Raleway Bold"/>
                </a:rPr>
                <a:t>Курсы на </a:t>
              </a:r>
              <a:r>
                <a:rPr lang="ru-RU" sz="5723" spc="-171" dirty="0" err="1" smtClean="0">
                  <a:solidFill>
                    <a:srgbClr val="DBEFE1"/>
                  </a:solidFill>
                  <a:latin typeface="Raleway Bold"/>
                </a:rPr>
                <a:t>Добро.Университет</a:t>
              </a:r>
              <a:r>
                <a:rPr lang="ru-RU" sz="5723" spc="-171" dirty="0" smtClean="0">
                  <a:solidFill>
                    <a:srgbClr val="DBEFE1"/>
                  </a:solidFill>
                  <a:latin typeface="Raleway Bold"/>
                </a:rPr>
                <a:t> </a:t>
              </a:r>
            </a:p>
            <a:p>
              <a:pPr algn="ctr">
                <a:lnSpc>
                  <a:spcPts val="6868"/>
                </a:lnSpc>
              </a:pPr>
              <a:r>
                <a:rPr lang="ru-RU" sz="5723" spc="-171" dirty="0" smtClean="0">
                  <a:solidFill>
                    <a:srgbClr val="DBEFE1"/>
                  </a:solidFill>
                  <a:latin typeface="Raleway Bold"/>
                </a:rPr>
                <a:t>в рамках «Социальной активности»</a:t>
              </a:r>
              <a:endParaRPr lang="en-US" sz="5723" spc="-171" dirty="0">
                <a:solidFill>
                  <a:srgbClr val="DBEFE1"/>
                </a:solidFill>
                <a:latin typeface="Raleway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818827"/>
              <a:ext cx="19049857" cy="5560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50"/>
                </a:lnSpc>
              </a:pPr>
              <a:endParaRPr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676400" y="2683456"/>
            <a:ext cx="15544800" cy="6574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300" dirty="0"/>
          </a:p>
        </p:txBody>
      </p:sp>
      <p:sp>
        <p:nvSpPr>
          <p:cNvPr id="19" name="TextBox 16"/>
          <p:cNvSpPr txBox="1"/>
          <p:nvPr/>
        </p:nvSpPr>
        <p:spPr>
          <a:xfrm>
            <a:off x="1676400" y="2552700"/>
            <a:ext cx="14287393" cy="730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2400" spc="300" dirty="0" err="1" smtClean="0">
                <a:solidFill>
                  <a:srgbClr val="DBEFE1"/>
                </a:solidFill>
                <a:latin typeface="Raleway Bold"/>
              </a:rPr>
              <a:t>Волонтерство</a:t>
            </a:r>
            <a:r>
              <a:rPr lang="ru-RU" sz="2400" spc="300" dirty="0" smtClean="0">
                <a:solidFill>
                  <a:srgbClr val="DBEFE1"/>
                </a:solidFill>
                <a:latin typeface="Raleway Bold"/>
              </a:rPr>
              <a:t> в чрезвычайных ситуациях. Базовый курс</a:t>
            </a:r>
          </a:p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2400" spc="300" dirty="0" smtClean="0">
                <a:solidFill>
                  <a:srgbClr val="DBEFE1"/>
                </a:solidFill>
                <a:latin typeface="Raleway Bold"/>
              </a:rPr>
              <a:t>Инклюзивное </a:t>
            </a:r>
            <a:r>
              <a:rPr lang="ru-RU" sz="2400" spc="300" dirty="0" err="1" smtClean="0">
                <a:solidFill>
                  <a:srgbClr val="DBEFE1"/>
                </a:solidFill>
                <a:latin typeface="Raleway Bold"/>
              </a:rPr>
              <a:t>волонтерство</a:t>
            </a:r>
            <a:r>
              <a:rPr lang="ru-RU" sz="2400" spc="300" dirty="0" smtClean="0">
                <a:solidFill>
                  <a:srgbClr val="DBEFE1"/>
                </a:solidFill>
                <a:latin typeface="Raleway Bold"/>
              </a:rPr>
              <a:t>. Базовый курс</a:t>
            </a:r>
          </a:p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2400" spc="300" dirty="0" err="1" smtClean="0">
                <a:solidFill>
                  <a:srgbClr val="DBEFE1"/>
                </a:solidFill>
                <a:latin typeface="Raleway Bold"/>
              </a:rPr>
              <a:t>Волонтерство</a:t>
            </a:r>
            <a:r>
              <a:rPr lang="ru-RU" sz="2400" spc="300" dirty="0" smtClean="0">
                <a:solidFill>
                  <a:srgbClr val="DBEFE1"/>
                </a:solidFill>
                <a:latin typeface="Raleway Bold"/>
              </a:rPr>
              <a:t> в социальной сфере. Курс для </a:t>
            </a:r>
            <a:r>
              <a:rPr lang="ru-RU" sz="2400" spc="300" dirty="0" err="1" smtClean="0">
                <a:solidFill>
                  <a:srgbClr val="DBEFE1"/>
                </a:solidFill>
                <a:latin typeface="Raleway Bold"/>
              </a:rPr>
              <a:t>тимлидеров</a:t>
            </a:r>
            <a:endParaRPr lang="ru-RU" sz="2400" spc="300" dirty="0" smtClean="0">
              <a:solidFill>
                <a:srgbClr val="DBEFE1"/>
              </a:solidFill>
              <a:latin typeface="Raleway Bold"/>
            </a:endParaRPr>
          </a:p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2400" spc="300" dirty="0" err="1" smtClean="0">
                <a:solidFill>
                  <a:srgbClr val="DBEFE1"/>
                </a:solidFill>
                <a:latin typeface="Raleway Bold"/>
              </a:rPr>
              <a:t>Волонтерство</a:t>
            </a:r>
            <a:r>
              <a:rPr lang="ru-RU" sz="2400" spc="300" dirty="0" smtClean="0">
                <a:solidFill>
                  <a:srgbClr val="DBEFE1"/>
                </a:solidFill>
                <a:latin typeface="Raleway Bold"/>
              </a:rPr>
              <a:t> в чрезвычайных  ситуациях. Курс для </a:t>
            </a:r>
            <a:r>
              <a:rPr lang="ru-RU" sz="2400" spc="300" dirty="0" err="1" smtClean="0">
                <a:solidFill>
                  <a:srgbClr val="DBEFE1"/>
                </a:solidFill>
                <a:latin typeface="Raleway Bold"/>
              </a:rPr>
              <a:t>тимлидеров</a:t>
            </a:r>
            <a:endParaRPr lang="ru-RU" sz="2400" spc="300" dirty="0" smtClean="0">
              <a:solidFill>
                <a:srgbClr val="DBEFE1"/>
              </a:solidFill>
              <a:latin typeface="Raleway Bold"/>
            </a:endParaRPr>
          </a:p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2400" spc="300" dirty="0" smtClean="0">
                <a:solidFill>
                  <a:srgbClr val="DBEFE1"/>
                </a:solidFill>
                <a:latin typeface="Raleway Bold"/>
              </a:rPr>
              <a:t>Патриотическое </a:t>
            </a:r>
            <a:r>
              <a:rPr lang="ru-RU" sz="2400" spc="300" dirty="0" err="1" smtClean="0">
                <a:solidFill>
                  <a:srgbClr val="DBEFE1"/>
                </a:solidFill>
                <a:latin typeface="Raleway Bold"/>
              </a:rPr>
              <a:t>волонтерство</a:t>
            </a:r>
            <a:r>
              <a:rPr lang="ru-RU" sz="2400" spc="300" dirty="0" smtClean="0">
                <a:solidFill>
                  <a:srgbClr val="DBEFE1"/>
                </a:solidFill>
                <a:latin typeface="Raleway Bold"/>
              </a:rPr>
              <a:t>. Базовый курс</a:t>
            </a:r>
          </a:p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2400" spc="300" dirty="0" smtClean="0">
                <a:solidFill>
                  <a:srgbClr val="DBEFE1"/>
                </a:solidFill>
                <a:latin typeface="Raleway Bold"/>
              </a:rPr>
              <a:t>Лидер и </a:t>
            </a:r>
            <a:r>
              <a:rPr lang="ru-RU" sz="2400" spc="300" dirty="0" err="1" smtClean="0">
                <a:solidFill>
                  <a:srgbClr val="DBEFE1"/>
                </a:solidFill>
                <a:latin typeface="Raleway Bold"/>
              </a:rPr>
              <a:t>командообразование</a:t>
            </a:r>
            <a:endParaRPr lang="ru-RU" sz="2400" spc="300" dirty="0" smtClean="0">
              <a:solidFill>
                <a:srgbClr val="DBEFE1"/>
              </a:solidFill>
              <a:latin typeface="Raleway Bold"/>
            </a:endParaRPr>
          </a:p>
          <a:p>
            <a:pPr marL="571500" indent="-571500" algn="ctr">
              <a:lnSpc>
                <a:spcPts val="6868"/>
              </a:lnSpc>
              <a:buFont typeface="Arial" panose="020B0604020202020204" pitchFamily="34" charset="0"/>
              <a:buChar char="•"/>
            </a:pPr>
            <a:endParaRPr lang="ru-RU" sz="2800" spc="-171" dirty="0" smtClean="0">
              <a:solidFill>
                <a:srgbClr val="DBEFE1"/>
              </a:solidFill>
              <a:latin typeface="Raleway Bold"/>
            </a:endParaRPr>
          </a:p>
          <a:p>
            <a:pPr marL="571500" indent="-571500" algn="ctr">
              <a:lnSpc>
                <a:spcPts val="6868"/>
              </a:lnSpc>
              <a:buFont typeface="Arial" panose="020B0604020202020204" pitchFamily="34" charset="0"/>
              <a:buChar char="•"/>
            </a:pPr>
            <a:endParaRPr lang="en-US" sz="3600" spc="-171" dirty="0">
              <a:solidFill>
                <a:srgbClr val="DBEFE1"/>
              </a:solidFill>
              <a:latin typeface="Raleway Bold"/>
            </a:endParaRPr>
          </a:p>
        </p:txBody>
      </p:sp>
    </p:spTree>
    <p:extLst>
      <p:ext uri="{BB962C8B-B14F-4D97-AF65-F5344CB8AC3E}">
        <p14:creationId xmlns:p14="http://schemas.microsoft.com/office/powerpoint/2010/main" val="6462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644827" y="-1436083"/>
            <a:ext cx="4215192" cy="4215192"/>
            <a:chOff x="0" y="0"/>
            <a:chExt cx="5620256" cy="5620256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-262175" y="1908310"/>
              <a:ext cx="6144605" cy="1803636"/>
              <a:chOff x="0" y="0"/>
              <a:chExt cx="1384518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8" y="279400"/>
                      <a:pt x="1359118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368260" y="1423043"/>
              <a:ext cx="3740576" cy="1803636"/>
              <a:chOff x="0" y="0"/>
              <a:chExt cx="842836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8174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17436" h="360680">
                    <a:moveTo>
                      <a:pt x="817436" y="180340"/>
                    </a:moveTo>
                    <a:cubicBezTo>
                      <a:pt x="817436" y="81280"/>
                      <a:pt x="737426" y="0"/>
                      <a:pt x="6370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37096" y="360680"/>
                    </a:lnTo>
                    <a:cubicBezTo>
                      <a:pt x="736156" y="360680"/>
                      <a:pt x="817436" y="279400"/>
                      <a:pt x="817436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2279526" y="621007"/>
            <a:ext cx="14287393" cy="2538281"/>
            <a:chOff x="0" y="-9525"/>
            <a:chExt cx="19049857" cy="338437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9525"/>
              <a:ext cx="19049857" cy="2359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68"/>
                </a:lnSpc>
              </a:pPr>
              <a:r>
                <a:rPr lang="ru-RU" sz="5723" spc="-171" dirty="0" smtClean="0">
                  <a:solidFill>
                    <a:srgbClr val="DBEFE1"/>
                  </a:solidFill>
                  <a:latin typeface="Raleway Bold"/>
                </a:rPr>
                <a:t>Курсы на </a:t>
              </a:r>
              <a:r>
                <a:rPr lang="ru-RU" sz="5723" spc="-171" dirty="0" err="1" smtClean="0">
                  <a:solidFill>
                    <a:srgbClr val="DBEFE1"/>
                  </a:solidFill>
                  <a:latin typeface="Raleway Bold"/>
                </a:rPr>
                <a:t>Добро.Университет</a:t>
              </a:r>
              <a:r>
                <a:rPr lang="ru-RU" sz="5723" spc="-171" dirty="0" smtClean="0">
                  <a:solidFill>
                    <a:srgbClr val="DBEFE1"/>
                  </a:solidFill>
                  <a:latin typeface="Raleway Bold"/>
                </a:rPr>
                <a:t> </a:t>
              </a:r>
            </a:p>
            <a:p>
              <a:pPr algn="ctr">
                <a:lnSpc>
                  <a:spcPts val="6868"/>
                </a:lnSpc>
              </a:pPr>
              <a:r>
                <a:rPr lang="ru-RU" sz="5723" spc="-171" dirty="0" smtClean="0">
                  <a:solidFill>
                    <a:srgbClr val="DBEFE1"/>
                  </a:solidFill>
                  <a:latin typeface="Raleway Bold"/>
                </a:rPr>
                <a:t>в рамках «Социальной активности»</a:t>
              </a:r>
              <a:endParaRPr lang="en-US" sz="5723" spc="-171" dirty="0">
                <a:solidFill>
                  <a:srgbClr val="DBEFE1"/>
                </a:solidFill>
                <a:latin typeface="Raleway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818827"/>
              <a:ext cx="19049857" cy="5560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50"/>
                </a:lnSpc>
              </a:pPr>
              <a:endParaRPr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676400" y="2683456"/>
            <a:ext cx="15544800" cy="6574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300" dirty="0"/>
          </a:p>
        </p:txBody>
      </p:sp>
      <p:sp>
        <p:nvSpPr>
          <p:cNvPr id="19" name="TextBox 16"/>
          <p:cNvSpPr txBox="1"/>
          <p:nvPr/>
        </p:nvSpPr>
        <p:spPr>
          <a:xfrm>
            <a:off x="1676400" y="2552700"/>
            <a:ext cx="14287393" cy="823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2400" spc="300" dirty="0">
                <a:solidFill>
                  <a:srgbClr val="DBEFE1"/>
                </a:solidFill>
                <a:latin typeface="Raleway Bold"/>
              </a:rPr>
              <a:t>Инклюзивное </a:t>
            </a:r>
            <a:r>
              <a:rPr lang="ru-RU" sz="2400" spc="300" dirty="0" err="1">
                <a:solidFill>
                  <a:srgbClr val="DBEFE1"/>
                </a:solidFill>
                <a:latin typeface="Raleway Bold"/>
              </a:rPr>
              <a:t>волонтерство</a:t>
            </a:r>
            <a:r>
              <a:rPr lang="ru-RU" sz="2400" spc="300" dirty="0">
                <a:solidFill>
                  <a:srgbClr val="DBEFE1"/>
                </a:solidFill>
                <a:latin typeface="Raleway Bold"/>
              </a:rPr>
              <a:t>. Курс для </a:t>
            </a:r>
            <a:r>
              <a:rPr lang="ru-RU" sz="2400" spc="300" dirty="0" err="1">
                <a:solidFill>
                  <a:srgbClr val="DBEFE1"/>
                </a:solidFill>
                <a:latin typeface="Raleway Bold"/>
              </a:rPr>
              <a:t>тимлидеров</a:t>
            </a:r>
            <a:endParaRPr lang="ru-RU" sz="2400" spc="300" dirty="0">
              <a:solidFill>
                <a:srgbClr val="DBEFE1"/>
              </a:solidFill>
              <a:latin typeface="Raleway Bold"/>
            </a:endParaRPr>
          </a:p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2400" spc="300" dirty="0">
                <a:solidFill>
                  <a:srgbClr val="DBEFE1"/>
                </a:solidFill>
                <a:latin typeface="Raleway Bold"/>
              </a:rPr>
              <a:t>Серебряное </a:t>
            </a:r>
            <a:r>
              <a:rPr lang="ru-RU" sz="2400" spc="300" dirty="0" err="1">
                <a:solidFill>
                  <a:srgbClr val="DBEFE1"/>
                </a:solidFill>
                <a:latin typeface="Raleway Bold"/>
              </a:rPr>
              <a:t>волонтерство</a:t>
            </a:r>
            <a:r>
              <a:rPr lang="ru-RU" sz="2400" spc="300" dirty="0">
                <a:solidFill>
                  <a:srgbClr val="DBEFE1"/>
                </a:solidFill>
                <a:latin typeface="Raleway Bold"/>
              </a:rPr>
              <a:t>. Курс для </a:t>
            </a:r>
            <a:r>
              <a:rPr lang="ru-RU" sz="2400" spc="300" dirty="0" err="1">
                <a:solidFill>
                  <a:srgbClr val="DBEFE1"/>
                </a:solidFill>
                <a:latin typeface="Raleway Bold"/>
              </a:rPr>
              <a:t>тимлидеров</a:t>
            </a:r>
            <a:endParaRPr lang="ru-RU" sz="2400" spc="300" dirty="0">
              <a:solidFill>
                <a:srgbClr val="DBEFE1"/>
              </a:solidFill>
              <a:latin typeface="Raleway Bold"/>
            </a:endParaRPr>
          </a:p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2400" spc="300" dirty="0" smtClean="0">
                <a:solidFill>
                  <a:srgbClr val="DBEFE1"/>
                </a:solidFill>
                <a:latin typeface="Raleway Bold"/>
              </a:rPr>
              <a:t>Патриотическое </a:t>
            </a:r>
            <a:r>
              <a:rPr lang="ru-RU" sz="2400" spc="300" dirty="0" err="1" smtClean="0">
                <a:solidFill>
                  <a:srgbClr val="DBEFE1"/>
                </a:solidFill>
                <a:latin typeface="Raleway Bold"/>
              </a:rPr>
              <a:t>волонтерство</a:t>
            </a:r>
            <a:r>
              <a:rPr lang="ru-RU" sz="2400" spc="300" dirty="0" smtClean="0">
                <a:solidFill>
                  <a:srgbClr val="DBEFE1"/>
                </a:solidFill>
                <a:latin typeface="Raleway Bold"/>
              </a:rPr>
              <a:t>. Курс для </a:t>
            </a:r>
            <a:r>
              <a:rPr lang="ru-RU" sz="2400" spc="300" dirty="0" err="1" smtClean="0">
                <a:solidFill>
                  <a:srgbClr val="DBEFE1"/>
                </a:solidFill>
                <a:latin typeface="Raleway Bold"/>
              </a:rPr>
              <a:t>тимлидеров</a:t>
            </a:r>
            <a:endParaRPr lang="ru-RU" sz="2400" spc="300" dirty="0" smtClean="0">
              <a:solidFill>
                <a:srgbClr val="DBEFE1"/>
              </a:solidFill>
              <a:latin typeface="Raleway Bold"/>
            </a:endParaRPr>
          </a:p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2400" spc="300" dirty="0" err="1" smtClean="0">
                <a:solidFill>
                  <a:srgbClr val="DBEFE1"/>
                </a:solidFill>
                <a:latin typeface="Raleway Bold"/>
              </a:rPr>
              <a:t>Волонтерство</a:t>
            </a:r>
            <a:r>
              <a:rPr lang="ru-RU" sz="2400" spc="300" dirty="0" smtClean="0">
                <a:solidFill>
                  <a:srgbClr val="DBEFE1"/>
                </a:solidFill>
                <a:latin typeface="Raleway Bold"/>
              </a:rPr>
              <a:t> в поисково-спасательном отряде. Курс для координаторов</a:t>
            </a:r>
          </a:p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2400" spc="300" dirty="0" smtClean="0">
                <a:solidFill>
                  <a:srgbClr val="DBEFE1"/>
                </a:solidFill>
                <a:latin typeface="Raleway Bold"/>
              </a:rPr>
              <a:t>Кодекс волонтера</a:t>
            </a:r>
          </a:p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2400" spc="300" dirty="0" smtClean="0">
                <a:solidFill>
                  <a:srgbClr val="DBEFE1"/>
                </a:solidFill>
                <a:latin typeface="Raleway Bold"/>
              </a:rPr>
              <a:t>Основные компетенции волонтера</a:t>
            </a:r>
          </a:p>
          <a:p>
            <a:pPr marL="57150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sz="2400" spc="300" dirty="0" smtClean="0">
                <a:solidFill>
                  <a:srgbClr val="DBEFE1"/>
                </a:solidFill>
                <a:latin typeface="Raleway Bold"/>
              </a:rPr>
              <a:t>Стандарт работы ресурсного центра добровольчества</a:t>
            </a:r>
            <a:endParaRPr lang="ru-RU" sz="2400" spc="300" dirty="0">
              <a:solidFill>
                <a:srgbClr val="DBEFE1"/>
              </a:solidFill>
              <a:latin typeface="Raleway Bold"/>
            </a:endParaRPr>
          </a:p>
          <a:p>
            <a:pPr marL="571500" indent="-571500" algn="ctr">
              <a:lnSpc>
                <a:spcPts val="6868"/>
              </a:lnSpc>
              <a:buFont typeface="Arial" panose="020B0604020202020204" pitchFamily="34" charset="0"/>
              <a:buChar char="•"/>
            </a:pPr>
            <a:endParaRPr lang="ru-RU" sz="2800" spc="-171" dirty="0" smtClean="0">
              <a:solidFill>
                <a:srgbClr val="DBEFE1"/>
              </a:solidFill>
              <a:latin typeface="Raleway Bold"/>
            </a:endParaRPr>
          </a:p>
          <a:p>
            <a:pPr marL="571500" indent="-571500" algn="ctr">
              <a:lnSpc>
                <a:spcPts val="6868"/>
              </a:lnSpc>
              <a:buFont typeface="Arial" panose="020B0604020202020204" pitchFamily="34" charset="0"/>
              <a:buChar char="•"/>
            </a:pPr>
            <a:endParaRPr lang="en-US" sz="3600" spc="-171" dirty="0">
              <a:solidFill>
                <a:srgbClr val="DBEFE1"/>
              </a:solidFill>
              <a:latin typeface="Raleway Bold"/>
            </a:endParaRPr>
          </a:p>
        </p:txBody>
      </p:sp>
    </p:spTree>
    <p:extLst>
      <p:ext uri="{BB962C8B-B14F-4D97-AF65-F5344CB8AC3E}">
        <p14:creationId xmlns:p14="http://schemas.microsoft.com/office/powerpoint/2010/main" val="13234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20130" y="5607318"/>
            <a:ext cx="7520529" cy="42302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3471" y="1028700"/>
            <a:ext cx="7520529" cy="42302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3471" y="5607318"/>
            <a:ext cx="7520529" cy="423029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951485" y="2033227"/>
            <a:ext cx="9336515" cy="2221243"/>
            <a:chOff x="0" y="0"/>
            <a:chExt cx="12448687" cy="2961657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12448687" cy="2278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8"/>
                </a:lnSpc>
              </a:pPr>
              <a:r>
                <a:rPr lang="en-US" sz="3740" spc="-112">
                  <a:solidFill>
                    <a:srgbClr val="DBEFE1"/>
                  </a:solidFill>
                  <a:latin typeface="Raleway Bold"/>
                </a:rPr>
                <a:t>МАТЕРИАЛЬНО-ТЕХНИЧЕСКАЯ ПОДДЕРЖКА ВОЛОНТЕРСКИХ ОРГАНИЗАЦИЙ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590954"/>
              <a:ext cx="12448687" cy="370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4449" y="412262"/>
            <a:ext cx="6689445" cy="94624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150178" y="3727020"/>
            <a:ext cx="9336515" cy="29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7452697" y="288437"/>
            <a:ext cx="10731477" cy="11087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4"/>
              </a:lnSpc>
              <a:spcBef>
                <a:spcPct val="0"/>
              </a:spcBef>
            </a:pPr>
            <a:r>
              <a:rPr lang="en-US" sz="4082">
                <a:solidFill>
                  <a:srgbClr val="FFFFFF"/>
                </a:solidFill>
                <a:latin typeface="Raleway"/>
              </a:rPr>
              <a:t>Этапы конкурса:</a:t>
            </a:r>
          </a:p>
          <a:p>
            <a:pPr>
              <a:lnSpc>
                <a:spcPts val="4924"/>
              </a:lnSpc>
              <a:spcBef>
                <a:spcPct val="0"/>
              </a:spcBef>
            </a:pPr>
            <a:endParaRPr lang="en-US" sz="4082">
              <a:solidFill>
                <a:srgbClr val="FFFFFF"/>
              </a:solidFill>
              <a:latin typeface="Raleway"/>
            </a:endParaRPr>
          </a:p>
          <a:p>
            <a:pPr>
              <a:lnSpc>
                <a:spcPts val="4924"/>
              </a:lnSpc>
              <a:spcBef>
                <a:spcPct val="0"/>
              </a:spcBef>
            </a:pPr>
            <a:r>
              <a:rPr lang="en-US" sz="3282">
                <a:solidFill>
                  <a:srgbClr val="FFFFFF"/>
                </a:solidFill>
                <a:latin typeface="Raleway"/>
              </a:rPr>
              <a:t>I этап – заявочный</a:t>
            </a:r>
            <a:r>
              <a:rPr lang="en-US" sz="3282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282">
                <a:solidFill>
                  <a:srgbClr val="FFFFFF"/>
                </a:solidFill>
                <a:latin typeface="Raleway"/>
              </a:rPr>
              <a:t>– 18 октября – 15 ноября</a:t>
            </a:r>
            <a:r>
              <a:rPr lang="en-US" sz="3282">
                <a:solidFill>
                  <a:srgbClr val="000000"/>
                </a:solidFill>
                <a:latin typeface="Raleway"/>
              </a:rPr>
              <a:t> – подача заявок.</a:t>
            </a:r>
          </a:p>
          <a:p>
            <a:pPr>
              <a:lnSpc>
                <a:spcPts val="4924"/>
              </a:lnSpc>
              <a:spcBef>
                <a:spcPct val="0"/>
              </a:spcBef>
            </a:pPr>
            <a:endParaRPr lang="en-US" sz="3282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4774"/>
              </a:lnSpc>
              <a:spcBef>
                <a:spcPct val="0"/>
              </a:spcBef>
            </a:pPr>
            <a:r>
              <a:rPr lang="en-US" sz="3183">
                <a:solidFill>
                  <a:srgbClr val="FFFFFF"/>
                </a:solidFill>
                <a:latin typeface="Raleway"/>
              </a:rPr>
              <a:t>II этап – заочный – 16 ноября – 30 ноября </a:t>
            </a:r>
            <a:r>
              <a:rPr lang="en-US" sz="3183">
                <a:solidFill>
                  <a:srgbClr val="000000"/>
                </a:solidFill>
                <a:latin typeface="Raleway"/>
              </a:rPr>
              <a:t>– выполнение участниками конкурсных заданий (доброжинариум, добрые истории, добровольческие акции)</a:t>
            </a:r>
          </a:p>
          <a:p>
            <a:pPr>
              <a:lnSpc>
                <a:spcPts val="4774"/>
              </a:lnSpc>
              <a:spcBef>
                <a:spcPct val="0"/>
              </a:spcBef>
            </a:pPr>
            <a:endParaRPr lang="en-US" sz="3183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4774"/>
              </a:lnSpc>
              <a:spcBef>
                <a:spcPct val="0"/>
              </a:spcBef>
            </a:pPr>
            <a:r>
              <a:rPr lang="en-US" sz="3183">
                <a:solidFill>
                  <a:srgbClr val="FFFFFF"/>
                </a:solidFill>
                <a:latin typeface="Raleway"/>
              </a:rPr>
              <a:t>III этап –организационный– 30 ноября – 5 декабря</a:t>
            </a:r>
            <a:r>
              <a:rPr lang="en-US" sz="3183">
                <a:solidFill>
                  <a:srgbClr val="000000"/>
                </a:solidFill>
                <a:latin typeface="Raleway"/>
              </a:rPr>
              <a:t> подготовка участников к финалу Конкурса (Дефиле-знакомство, творческий номер)</a:t>
            </a:r>
          </a:p>
          <a:p>
            <a:pPr>
              <a:lnSpc>
                <a:spcPts val="4774"/>
              </a:lnSpc>
              <a:spcBef>
                <a:spcPct val="0"/>
              </a:spcBef>
            </a:pPr>
            <a:endParaRPr lang="en-US" sz="3183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4774"/>
              </a:lnSpc>
              <a:spcBef>
                <a:spcPct val="0"/>
              </a:spcBef>
            </a:pPr>
            <a:r>
              <a:rPr lang="en-US" sz="3183">
                <a:solidFill>
                  <a:srgbClr val="FFFFFF"/>
                </a:solidFill>
                <a:latin typeface="Raleway"/>
              </a:rPr>
              <a:t>IV этап – очный - декабрь 2021</a:t>
            </a:r>
            <a:r>
              <a:rPr lang="en-US" sz="3183">
                <a:solidFill>
                  <a:srgbClr val="000000"/>
                </a:solidFill>
                <a:latin typeface="Raleway"/>
              </a:rPr>
              <a:t> – финальное мероприятие - концерт с награждением</a:t>
            </a:r>
          </a:p>
          <a:p>
            <a:pPr>
              <a:lnSpc>
                <a:spcPts val="4774"/>
              </a:lnSpc>
              <a:spcBef>
                <a:spcPct val="0"/>
              </a:spcBef>
            </a:pPr>
            <a:endParaRPr lang="en-US" sz="3183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4774"/>
              </a:lnSpc>
              <a:spcBef>
                <a:spcPct val="0"/>
              </a:spcBef>
            </a:pPr>
            <a:endParaRPr lang="en-US" sz="3183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4774"/>
              </a:lnSpc>
              <a:spcBef>
                <a:spcPct val="0"/>
              </a:spcBef>
            </a:pPr>
            <a:endParaRPr lang="en-US" sz="3183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9257" y="423273"/>
            <a:ext cx="10691260" cy="67087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38477" y="7132038"/>
            <a:ext cx="2681766" cy="26064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610762" y="234428"/>
            <a:ext cx="10337197" cy="1070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1"/>
              </a:lnSpc>
            </a:pPr>
            <a:r>
              <a:rPr lang="en-US" sz="3075" spc="-92">
                <a:solidFill>
                  <a:srgbClr val="DBEFE1"/>
                </a:solidFill>
                <a:latin typeface="Raleway Bold"/>
              </a:rPr>
              <a:t>УЧАСТНИКИ ФОРУМА:</a:t>
            </a:r>
          </a:p>
          <a:p>
            <a:pPr marL="664084" lvl="1" indent="-332042">
              <a:lnSpc>
                <a:spcPts val="3691"/>
              </a:lnSpc>
              <a:buFont typeface="Arial"/>
              <a:buChar char="•"/>
            </a:pPr>
            <a:r>
              <a:rPr lang="en-US" sz="3075" spc="-92">
                <a:solidFill>
                  <a:srgbClr val="DBEFE1"/>
                </a:solidFill>
                <a:latin typeface="Raleway Bold"/>
              </a:rPr>
              <a:t>починок</a:t>
            </a:r>
          </a:p>
          <a:p>
            <a:pPr marL="664084" lvl="1" indent="-332042">
              <a:lnSpc>
                <a:spcPts val="3691"/>
              </a:lnSpc>
              <a:buFont typeface="Arial"/>
              <a:buChar char="•"/>
            </a:pPr>
            <a:r>
              <a:rPr lang="en-US" sz="3075" spc="-92">
                <a:solidFill>
                  <a:srgbClr val="DBEFE1"/>
                </a:solidFill>
                <a:latin typeface="Raleway Bold"/>
              </a:rPr>
              <a:t>рудня</a:t>
            </a:r>
          </a:p>
          <a:p>
            <a:pPr marL="664084" lvl="1" indent="-332042">
              <a:lnSpc>
                <a:spcPts val="3691"/>
              </a:lnSpc>
              <a:buFont typeface="Arial"/>
              <a:buChar char="•"/>
            </a:pPr>
            <a:r>
              <a:rPr lang="en-US" sz="3075" spc="-92">
                <a:solidFill>
                  <a:srgbClr val="DBEFE1"/>
                </a:solidFill>
                <a:latin typeface="Raleway Bold"/>
              </a:rPr>
              <a:t>смоленск</a:t>
            </a:r>
          </a:p>
          <a:p>
            <a:pPr marL="664084" lvl="1" indent="-332042">
              <a:lnSpc>
                <a:spcPts val="3691"/>
              </a:lnSpc>
              <a:buFont typeface="Arial"/>
              <a:buChar char="•"/>
            </a:pPr>
            <a:r>
              <a:rPr lang="en-US" sz="3075" spc="-92">
                <a:solidFill>
                  <a:srgbClr val="DBEFE1"/>
                </a:solidFill>
                <a:latin typeface="Raleway Bold"/>
              </a:rPr>
              <a:t>смоленский район</a:t>
            </a:r>
          </a:p>
          <a:p>
            <a:pPr marL="664084" lvl="1" indent="-332042">
              <a:lnSpc>
                <a:spcPts val="3691"/>
              </a:lnSpc>
              <a:buFont typeface="Arial"/>
              <a:buChar char="•"/>
            </a:pPr>
            <a:r>
              <a:rPr lang="en-US" sz="3075" spc="-92">
                <a:solidFill>
                  <a:srgbClr val="DBEFE1"/>
                </a:solidFill>
                <a:latin typeface="Raleway Bold"/>
              </a:rPr>
              <a:t>шумячи</a:t>
            </a:r>
          </a:p>
          <a:p>
            <a:pPr marL="664084" lvl="1" indent="-332042">
              <a:lnSpc>
                <a:spcPts val="3691"/>
              </a:lnSpc>
              <a:buFont typeface="Arial"/>
              <a:buChar char="•"/>
            </a:pPr>
            <a:r>
              <a:rPr lang="en-US" sz="3075" spc="-92">
                <a:solidFill>
                  <a:srgbClr val="DBEFE1"/>
                </a:solidFill>
                <a:latin typeface="Raleway Bold"/>
              </a:rPr>
              <a:t>вязьма</a:t>
            </a:r>
          </a:p>
          <a:p>
            <a:pPr marL="664084" lvl="1" indent="-332042">
              <a:lnSpc>
                <a:spcPts val="3691"/>
              </a:lnSpc>
              <a:buFont typeface="Arial"/>
              <a:buChar char="•"/>
            </a:pPr>
            <a:r>
              <a:rPr lang="en-US" sz="3075" spc="-92">
                <a:solidFill>
                  <a:srgbClr val="DBEFE1"/>
                </a:solidFill>
                <a:latin typeface="Raleway Bold"/>
              </a:rPr>
              <a:t>десногорск</a:t>
            </a:r>
          </a:p>
          <a:p>
            <a:pPr marL="664084" lvl="1" indent="-332042">
              <a:lnSpc>
                <a:spcPts val="3691"/>
              </a:lnSpc>
              <a:buFont typeface="Arial"/>
              <a:buChar char="•"/>
            </a:pPr>
            <a:r>
              <a:rPr lang="en-US" sz="3075" spc="-92">
                <a:solidFill>
                  <a:srgbClr val="DBEFE1"/>
                </a:solidFill>
                <a:latin typeface="Raleway Bold"/>
              </a:rPr>
              <a:t>ярцево</a:t>
            </a:r>
          </a:p>
          <a:p>
            <a:pPr marL="664084" lvl="1" indent="-332042">
              <a:lnSpc>
                <a:spcPts val="3691"/>
              </a:lnSpc>
              <a:buFont typeface="Arial"/>
              <a:buChar char="•"/>
            </a:pPr>
            <a:r>
              <a:rPr lang="en-US" sz="3075" spc="-92">
                <a:solidFill>
                  <a:srgbClr val="DBEFE1"/>
                </a:solidFill>
                <a:latin typeface="Raleway Bold"/>
              </a:rPr>
              <a:t>велиж</a:t>
            </a:r>
          </a:p>
          <a:p>
            <a:pPr marL="664084" lvl="1" indent="-332042">
              <a:lnSpc>
                <a:spcPts val="3691"/>
              </a:lnSpc>
              <a:buFont typeface="Arial"/>
              <a:buChar char="•"/>
            </a:pPr>
            <a:r>
              <a:rPr lang="en-US" sz="3075" spc="-92">
                <a:solidFill>
                  <a:srgbClr val="DBEFE1"/>
                </a:solidFill>
                <a:latin typeface="Raleway Bold"/>
              </a:rPr>
              <a:t>рославль</a:t>
            </a:r>
          </a:p>
          <a:p>
            <a:pPr marL="664084" lvl="1" indent="-332042">
              <a:lnSpc>
                <a:spcPts val="3691"/>
              </a:lnSpc>
              <a:buFont typeface="Arial"/>
              <a:buChar char="•"/>
            </a:pPr>
            <a:r>
              <a:rPr lang="en-US" sz="3075" spc="-92">
                <a:solidFill>
                  <a:srgbClr val="DBEFE1"/>
                </a:solidFill>
                <a:latin typeface="Raleway Bold"/>
              </a:rPr>
              <a:t>сычевка</a:t>
            </a:r>
          </a:p>
          <a:p>
            <a:pPr marL="664084" lvl="1" indent="-332042">
              <a:lnSpc>
                <a:spcPts val="3691"/>
              </a:lnSpc>
              <a:buFont typeface="Arial"/>
              <a:buChar char="•"/>
            </a:pPr>
            <a:r>
              <a:rPr lang="en-US" sz="3075" spc="-92">
                <a:solidFill>
                  <a:srgbClr val="DBEFE1"/>
                </a:solidFill>
                <a:latin typeface="Raleway Bold"/>
              </a:rPr>
              <a:t>красный</a:t>
            </a:r>
          </a:p>
          <a:p>
            <a:pPr marL="664084" lvl="1" indent="-332042">
              <a:lnSpc>
                <a:spcPts val="3691"/>
              </a:lnSpc>
              <a:buFont typeface="Arial"/>
              <a:buChar char="•"/>
            </a:pPr>
            <a:r>
              <a:rPr lang="en-US" sz="3075" spc="-92">
                <a:solidFill>
                  <a:srgbClr val="DBEFE1"/>
                </a:solidFill>
                <a:latin typeface="Raleway Bold"/>
              </a:rPr>
              <a:t>новодугино</a:t>
            </a:r>
          </a:p>
          <a:p>
            <a:pPr marL="664084" lvl="1" indent="-332042">
              <a:lnSpc>
                <a:spcPts val="3691"/>
              </a:lnSpc>
              <a:buFont typeface="Arial"/>
              <a:buChar char="•"/>
            </a:pPr>
            <a:r>
              <a:rPr lang="en-US" sz="3075" spc="-92">
                <a:solidFill>
                  <a:srgbClr val="DBEFE1"/>
                </a:solidFill>
                <a:latin typeface="Raleway Bold"/>
              </a:rPr>
              <a:t>гагарин</a:t>
            </a:r>
          </a:p>
          <a:p>
            <a:pPr marL="664084" lvl="1" indent="-332042">
              <a:lnSpc>
                <a:spcPts val="3691"/>
              </a:lnSpc>
              <a:buFont typeface="Arial"/>
              <a:buChar char="•"/>
            </a:pPr>
            <a:r>
              <a:rPr lang="en-US" sz="3075" spc="-92">
                <a:solidFill>
                  <a:srgbClr val="DBEFE1"/>
                </a:solidFill>
                <a:latin typeface="Raleway Bold"/>
              </a:rPr>
              <a:t>духовщина</a:t>
            </a:r>
          </a:p>
          <a:p>
            <a:pPr marL="664084" lvl="1" indent="-332042">
              <a:lnSpc>
                <a:spcPts val="3691"/>
              </a:lnSpc>
              <a:buFont typeface="Arial"/>
              <a:buChar char="•"/>
            </a:pPr>
            <a:r>
              <a:rPr lang="en-US" sz="3075" spc="-92">
                <a:solidFill>
                  <a:srgbClr val="DBEFE1"/>
                </a:solidFill>
                <a:latin typeface="Raleway Bold"/>
              </a:rPr>
              <a:t>темкино</a:t>
            </a:r>
          </a:p>
          <a:p>
            <a:pPr marL="664084" lvl="1" indent="-332042">
              <a:lnSpc>
                <a:spcPts val="3691"/>
              </a:lnSpc>
              <a:buFont typeface="Arial"/>
              <a:buChar char="•"/>
            </a:pPr>
            <a:r>
              <a:rPr lang="en-US" sz="3075" spc="-92">
                <a:solidFill>
                  <a:srgbClr val="DBEFE1"/>
                </a:solidFill>
                <a:latin typeface="Raleway Bold"/>
              </a:rPr>
              <a:t>демидов</a:t>
            </a:r>
          </a:p>
          <a:p>
            <a:pPr marL="664084" lvl="1" indent="-332042">
              <a:lnSpc>
                <a:spcPts val="3691"/>
              </a:lnSpc>
              <a:buFont typeface="Arial"/>
              <a:buChar char="•"/>
            </a:pPr>
            <a:r>
              <a:rPr lang="en-US" sz="3075" spc="-92">
                <a:solidFill>
                  <a:srgbClr val="DBEFE1"/>
                </a:solidFill>
                <a:latin typeface="Raleway Bold"/>
              </a:rPr>
              <a:t>сафоново</a:t>
            </a:r>
          </a:p>
          <a:p>
            <a:pPr marL="664084" lvl="1" indent="-332042">
              <a:lnSpc>
                <a:spcPts val="3691"/>
              </a:lnSpc>
              <a:buFont typeface="Arial"/>
              <a:buChar char="•"/>
            </a:pPr>
            <a:r>
              <a:rPr lang="en-US" sz="3075" spc="-92">
                <a:solidFill>
                  <a:srgbClr val="DBEFE1"/>
                </a:solidFill>
                <a:latin typeface="Raleway Bold"/>
              </a:rPr>
              <a:t>хиславичи</a:t>
            </a:r>
          </a:p>
          <a:p>
            <a:pPr algn="ctr">
              <a:lnSpc>
                <a:spcPts val="3691"/>
              </a:lnSpc>
            </a:pPr>
            <a:endParaRPr lang="en-US" sz="3075" spc="-92">
              <a:solidFill>
                <a:srgbClr val="DBEFE1"/>
              </a:solidFill>
              <a:latin typeface="Raleway Bold"/>
            </a:endParaRPr>
          </a:p>
          <a:p>
            <a:pPr algn="ctr">
              <a:lnSpc>
                <a:spcPts val="3691"/>
              </a:lnSpc>
            </a:pPr>
            <a:endParaRPr lang="en-US" sz="3075" spc="-92">
              <a:solidFill>
                <a:srgbClr val="DBEFE1"/>
              </a:solidFill>
              <a:latin typeface="Raleway Bold"/>
            </a:endParaRPr>
          </a:p>
          <a:p>
            <a:pPr algn="ctr">
              <a:lnSpc>
                <a:spcPts val="3691"/>
              </a:lnSpc>
            </a:pPr>
            <a:endParaRPr lang="en-US" sz="3075" spc="-92">
              <a:solidFill>
                <a:srgbClr val="DBEFE1"/>
              </a:solidFill>
              <a:latin typeface="Raleway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99257" y="7422263"/>
            <a:ext cx="10335839" cy="2788441"/>
            <a:chOff x="0" y="0"/>
            <a:chExt cx="13781119" cy="3717921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13781119" cy="3034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8"/>
                </a:lnSpc>
              </a:pPr>
              <a:r>
                <a:rPr lang="en-US" sz="3740" spc="-112">
                  <a:solidFill>
                    <a:srgbClr val="DBEFE1"/>
                  </a:solidFill>
                  <a:latin typeface="Raleway Bold"/>
                </a:rPr>
                <a:t>*на форуме участникам будут вручены благодарственные письма за участие в проекте Формирование комфортной городской среды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347217"/>
              <a:ext cx="13781119" cy="370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6951730" y="-1683728"/>
            <a:ext cx="19058058" cy="22468911"/>
            <a:chOff x="0" y="0"/>
            <a:chExt cx="25410744" cy="29958549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393332" y="8415142"/>
              <a:ext cx="27016486" cy="7761382"/>
              <a:chOff x="0" y="0"/>
              <a:chExt cx="1414632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469665" y="15575167"/>
              <a:ext cx="21944711" cy="7761382"/>
              <a:chOff x="0" y="0"/>
              <a:chExt cx="1149065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2585699" y="594568"/>
            <a:ext cx="14262886" cy="3876695"/>
            <a:chOff x="0" y="0"/>
            <a:chExt cx="19017182" cy="5168927"/>
          </a:xfrm>
        </p:grpSpPr>
        <p:sp>
          <p:nvSpPr>
            <p:cNvPr id="8" name="TextBox 8"/>
            <p:cNvSpPr txBox="1"/>
            <p:nvPr/>
          </p:nvSpPr>
          <p:spPr>
            <a:xfrm>
              <a:off x="0" y="3051152"/>
              <a:ext cx="19017182" cy="809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48191" y="4385347"/>
              <a:ext cx="16320800" cy="644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83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" y="53280"/>
              <a:ext cx="19017176" cy="2769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030"/>
                </a:lnSpc>
              </a:pPr>
              <a:r>
                <a:rPr lang="en-US" sz="7300" spc="-219">
                  <a:solidFill>
                    <a:srgbClr val="1D617A"/>
                  </a:solidFill>
                  <a:latin typeface="Raleway Bold Italics"/>
                </a:rPr>
                <a:t>"МОЛОДЫ ДУШОЙ" - РАЗВИТИЕ СЕРЕБРЯНОГО ВОЛОНТЕРСТВА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2" name="Group 12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08536" y="2852590"/>
            <a:ext cx="6179464" cy="823928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40878" y="3164668"/>
            <a:ext cx="11851177" cy="5024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5"/>
              </a:lnSpc>
            </a:pPr>
            <a:r>
              <a:rPr lang="en-US" sz="3768">
                <a:solidFill>
                  <a:srgbClr val="000000"/>
                </a:solidFill>
                <a:latin typeface="Raleway Bold"/>
              </a:rPr>
              <a:t>октябрь 2021</a:t>
            </a:r>
            <a:r>
              <a:rPr lang="en-US" sz="3768">
                <a:solidFill>
                  <a:srgbClr val="000000"/>
                </a:solidFill>
                <a:latin typeface="Raleway"/>
              </a:rPr>
              <a:t>  - грант 200.000 на открытие  </a:t>
            </a:r>
          </a:p>
          <a:p>
            <a:pPr>
              <a:lnSpc>
                <a:spcPts val="5275"/>
              </a:lnSpc>
            </a:pPr>
            <a:r>
              <a:rPr lang="en-US" sz="3768">
                <a:solidFill>
                  <a:srgbClr val="000000"/>
                </a:solidFill>
                <a:latin typeface="Raleway"/>
              </a:rPr>
              <a:t>Центра серебренного волонтерства Смоленской области "Молоды душой"</a:t>
            </a:r>
          </a:p>
          <a:p>
            <a:pPr>
              <a:lnSpc>
                <a:spcPts val="5275"/>
              </a:lnSpc>
            </a:pPr>
            <a:endParaRPr lang="en-US" sz="3768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4715"/>
              </a:lnSpc>
            </a:pPr>
            <a:r>
              <a:rPr lang="en-US" sz="3368">
                <a:solidFill>
                  <a:srgbClr val="FFFFFF"/>
                </a:solidFill>
                <a:latin typeface="Raleway Bold"/>
              </a:rPr>
              <a:t>ноябрь 2021</a:t>
            </a:r>
            <a:r>
              <a:rPr lang="en-US" sz="3368">
                <a:solidFill>
                  <a:srgbClr val="FFFFFF"/>
                </a:solidFill>
                <a:latin typeface="Raleway"/>
              </a:rPr>
              <a:t> - мониторинг организаций, муниципальных штабов на наличие серебряных волонтеров, сбор предложений в календарный план деятельности центра </a:t>
            </a:r>
          </a:p>
          <a:p>
            <a:pPr>
              <a:lnSpc>
                <a:spcPts val="4715"/>
              </a:lnSpc>
            </a:pPr>
            <a:r>
              <a:rPr lang="en-US" sz="3368">
                <a:solidFill>
                  <a:srgbClr val="FFFFFF"/>
                </a:solidFill>
                <a:latin typeface="Raleway"/>
              </a:rPr>
              <a:t>(январь-июль)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-1003238" y="-741267"/>
            <a:ext cx="3955788" cy="4663763"/>
            <a:chOff x="0" y="0"/>
            <a:chExt cx="5274385" cy="6218350"/>
          </a:xfrm>
        </p:grpSpPr>
        <p:grpSp>
          <p:nvGrpSpPr>
            <p:cNvPr id="19" name="Group 19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44185" y="5762980"/>
            <a:ext cx="3927278" cy="38759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01888" y="2765931"/>
            <a:ext cx="9671753" cy="687299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513986" y="719344"/>
            <a:ext cx="12074085" cy="1405524"/>
            <a:chOff x="0" y="0"/>
            <a:chExt cx="16098780" cy="1874032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16098780" cy="987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04"/>
                </a:lnSpc>
              </a:pPr>
              <a:r>
                <a:rPr lang="en-US" sz="4836" spc="-145">
                  <a:solidFill>
                    <a:srgbClr val="1D617A"/>
                  </a:solidFill>
                  <a:latin typeface="Raleway Bold"/>
                </a:rPr>
                <a:t>ЕСТЬ ВОЗМОЖНОСТЬ ПОДАТЬ ЗАЯВКУ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92341"/>
              <a:ext cx="16098780" cy="481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57338" y="0"/>
            <a:ext cx="1830494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95136" y="5143500"/>
            <a:ext cx="3650520" cy="36505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77783" y="4348794"/>
            <a:ext cx="3667872" cy="794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63087" y="-158509"/>
            <a:ext cx="7324913" cy="104455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36920" y="6040300"/>
            <a:ext cx="4033623" cy="404095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483311" y="3534951"/>
            <a:ext cx="12074085" cy="3642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4"/>
              </a:lnSpc>
            </a:pPr>
            <a:r>
              <a:rPr lang="en-US" sz="5136" spc="-154" dirty="0">
                <a:solidFill>
                  <a:srgbClr val="1D617A"/>
                </a:solidFill>
                <a:latin typeface="Raleway Bold"/>
              </a:rPr>
              <a:t>СПАСИБО ЗА ВНИМАНИЕ</a:t>
            </a:r>
          </a:p>
          <a:p>
            <a:pPr algn="ctr">
              <a:lnSpc>
                <a:spcPts val="4124"/>
              </a:lnSpc>
            </a:pPr>
            <a:r>
              <a:rPr lang="en-US" sz="3436" spc="-103" dirty="0">
                <a:solidFill>
                  <a:srgbClr val="1D617A"/>
                </a:solidFill>
                <a:latin typeface="Raleway Bold"/>
              </a:rPr>
              <a:t>ЕСЛИ У ВАС ОСТАЛИСЬ ВОПРОСЫ, </a:t>
            </a:r>
          </a:p>
          <a:p>
            <a:pPr algn="ctr">
              <a:lnSpc>
                <a:spcPts val="4124"/>
              </a:lnSpc>
            </a:pPr>
            <a:r>
              <a:rPr lang="en-US" sz="3436" spc="-103" dirty="0">
                <a:solidFill>
                  <a:srgbClr val="1D617A"/>
                </a:solidFill>
                <a:latin typeface="Raleway Bold"/>
              </a:rPr>
              <a:t>ПОЗВОНИТЕ НАМ  8(4812)-</a:t>
            </a:r>
            <a:r>
              <a:rPr lang="en-US" sz="3436" spc="-103" dirty="0" smtClean="0">
                <a:solidFill>
                  <a:srgbClr val="1D617A"/>
                </a:solidFill>
                <a:latin typeface="Raleway Bold"/>
              </a:rPr>
              <a:t>22-95-95</a:t>
            </a:r>
            <a:endParaRPr lang="ru-RU" sz="3436" spc="-103" dirty="0" smtClean="0">
              <a:solidFill>
                <a:srgbClr val="1D617A"/>
              </a:solidFill>
              <a:latin typeface="Raleway Bold"/>
            </a:endParaRPr>
          </a:p>
          <a:p>
            <a:pPr algn="ctr">
              <a:lnSpc>
                <a:spcPts val="4124"/>
              </a:lnSpc>
            </a:pPr>
            <a:endParaRPr lang="ru-RU" sz="3436" spc="-103" dirty="0">
              <a:solidFill>
                <a:srgbClr val="1D617A"/>
              </a:solidFill>
              <a:latin typeface="Raleway Bold"/>
            </a:endParaRPr>
          </a:p>
          <a:p>
            <a:pPr algn="ctr">
              <a:lnSpc>
                <a:spcPts val="4124"/>
              </a:lnSpc>
            </a:pPr>
            <a:r>
              <a:rPr lang="ru-RU" sz="3436" spc="-103" dirty="0" smtClean="0">
                <a:solidFill>
                  <a:srgbClr val="1D617A"/>
                </a:solidFill>
                <a:latin typeface="Raleway Bold"/>
              </a:rPr>
              <a:t>Руководитель: 8-910-868-51-95</a:t>
            </a:r>
            <a:endParaRPr lang="en-US" sz="3436" spc="-103" dirty="0">
              <a:solidFill>
                <a:srgbClr val="1D617A"/>
              </a:solidFill>
              <a:latin typeface="Raleway Bold"/>
            </a:endParaRPr>
          </a:p>
          <a:p>
            <a:pPr algn="ctr">
              <a:lnSpc>
                <a:spcPts val="5804"/>
              </a:lnSpc>
            </a:pPr>
            <a:endParaRPr lang="en-US" sz="3436" spc="-103" dirty="0">
              <a:solidFill>
                <a:srgbClr val="1D617A"/>
              </a:solidFill>
              <a:latin typeface="Raleway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6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6100" y="1739335"/>
            <a:ext cx="9985396" cy="42234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03583" y="5962766"/>
            <a:ext cx="11155717" cy="406549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069900" y="478949"/>
            <a:ext cx="14262886" cy="2873475"/>
            <a:chOff x="0" y="0"/>
            <a:chExt cx="19017182" cy="3831300"/>
          </a:xfrm>
        </p:grpSpPr>
        <p:sp>
          <p:nvSpPr>
            <p:cNvPr id="5" name="TextBox 5"/>
            <p:cNvSpPr txBox="1"/>
            <p:nvPr/>
          </p:nvSpPr>
          <p:spPr>
            <a:xfrm>
              <a:off x="0" y="1709397"/>
              <a:ext cx="19017182" cy="812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348191" y="3046767"/>
              <a:ext cx="16320800" cy="645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83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" y="53280"/>
              <a:ext cx="19017176" cy="1417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030"/>
                </a:lnSpc>
              </a:pPr>
              <a:r>
                <a:rPr lang="en-US" sz="7300" spc="-219">
                  <a:solidFill>
                    <a:srgbClr val="FFFFFF"/>
                  </a:solidFill>
                  <a:latin typeface="Raleway Bold Italics"/>
                </a:rPr>
                <a:t>РАЗВИТИЕ ЭКОВОЛОНТЕРСТВА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9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144" y="0"/>
            <a:ext cx="18231856" cy="10318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3614" y="206179"/>
            <a:ext cx="17511091" cy="9810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54256" y="1541483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>
                  <a:alpha val="14902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DBEFE1">
                  <a:alpha val="14902"/>
                </a:srgbClr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5644827" y="-1436083"/>
            <a:ext cx="4215192" cy="4215192"/>
            <a:chOff x="0" y="0"/>
            <a:chExt cx="5620256" cy="5620256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262175" y="1908310"/>
              <a:ext cx="6144605" cy="1803636"/>
              <a:chOff x="0" y="0"/>
              <a:chExt cx="138451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8" y="279400"/>
                      <a:pt x="1359118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368260" y="1423043"/>
              <a:ext cx="3740576" cy="1803636"/>
              <a:chOff x="0" y="0"/>
              <a:chExt cx="842836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174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17436" h="360680">
                    <a:moveTo>
                      <a:pt x="817436" y="180340"/>
                    </a:moveTo>
                    <a:cubicBezTo>
                      <a:pt x="817436" y="81280"/>
                      <a:pt x="737426" y="0"/>
                      <a:pt x="6370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37096" y="360680"/>
                    </a:lnTo>
                    <a:cubicBezTo>
                      <a:pt x="736156" y="360680"/>
                      <a:pt x="817436" y="279400"/>
                      <a:pt x="817436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160440"/>
            <a:ext cx="4453147" cy="58405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87619" y="2189913"/>
            <a:ext cx="4456381" cy="584056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67311" y="2160440"/>
            <a:ext cx="4207722" cy="58700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983310" y="2160440"/>
            <a:ext cx="4304690" cy="5870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6110" y="107253"/>
            <a:ext cx="17534118" cy="990340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124540" y="8114966"/>
            <a:ext cx="1895689" cy="1895689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300</Words>
  <Application>Microsoft Office PowerPoint</Application>
  <PresentationFormat>Произвольный</PresentationFormat>
  <Paragraphs>68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Raleway Bold</vt:lpstr>
      <vt:lpstr>Arial</vt:lpstr>
      <vt:lpstr>Raleway Bold Italics</vt:lpstr>
      <vt:lpstr>Raleway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Планы мероприятий и стратегии развития волонтерства в регионе</dc:title>
  <cp:lastModifiedBy>Ирина</cp:lastModifiedBy>
  <cp:revision>4</cp:revision>
  <dcterms:created xsi:type="dcterms:W3CDTF">2006-08-16T00:00:00Z</dcterms:created>
  <dcterms:modified xsi:type="dcterms:W3CDTF">2021-10-21T09:30:21Z</dcterms:modified>
  <dc:identifier>DAEtYeQOQBw</dc:identifier>
</cp:coreProperties>
</file>